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0"/>
  </p:notesMasterIdLst>
  <p:handoutMasterIdLst>
    <p:handoutMasterId r:id="rId11"/>
  </p:handoutMasterIdLst>
  <p:sldIdLst>
    <p:sldId id="289" r:id="rId2"/>
    <p:sldId id="380" r:id="rId3"/>
    <p:sldId id="387" r:id="rId4"/>
    <p:sldId id="378" r:id="rId5"/>
    <p:sldId id="375" r:id="rId6"/>
    <p:sldId id="384" r:id="rId7"/>
    <p:sldId id="379" r:id="rId8"/>
    <p:sldId id="382" r:id="rId9"/>
  </p:sldIdLst>
  <p:sldSz cx="12192000" cy="6858000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9C8A63-D6B9-7774-B547-6B238C31ED12}" name="Heather Hilgers" initials="HH" userId="S::heather.hilgers@anseradvisory.com::c2c39d22-0bbb-4857-bf9b-7077944438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8"/>
    <a:srgbClr val="004D86"/>
    <a:srgbClr val="FFFFCC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609" autoAdjust="0"/>
  </p:normalViewPr>
  <p:slideViewPr>
    <p:cSldViewPr snapToGrid="0">
      <p:cViewPr varScale="1">
        <p:scale>
          <a:sx n="56" d="100"/>
          <a:sy n="56" d="100"/>
        </p:scale>
        <p:origin x="240" y="60"/>
      </p:cViewPr>
      <p:guideLst/>
    </p:cSldViewPr>
  </p:slideViewPr>
  <p:outlineViewPr>
    <p:cViewPr>
      <p:scale>
        <a:sx n="33" d="100"/>
        <a:sy n="33" d="100"/>
      </p:scale>
      <p:origin x="0" y="-11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6"/>
    </p:cViewPr>
  </p:sorterViewPr>
  <p:notesViewPr>
    <p:cSldViewPr snapToGrid="0">
      <p:cViewPr varScale="1">
        <p:scale>
          <a:sx n="47" d="100"/>
          <a:sy n="47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1804C84-32C9-470E-A9E0-D8AEE538FE9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F3DED42-EC6A-4D89-8B3A-F355E769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778283" cy="436244"/>
          </a:xfrm>
          <a:prstGeom prst="rect">
            <a:avLst/>
          </a:prstGeom>
        </p:spPr>
        <p:txBody>
          <a:bodyPr vert="horz" lIns="86301" tIns="43152" rIns="86301" bIns="431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31656" y="5"/>
            <a:ext cx="2778283" cy="436244"/>
          </a:xfrm>
          <a:prstGeom prst="rect">
            <a:avLst/>
          </a:prstGeom>
        </p:spPr>
        <p:txBody>
          <a:bodyPr vert="horz" lIns="86301" tIns="43152" rIns="86301" bIns="43152" rtlCol="0"/>
          <a:lstStyle>
            <a:lvl1pPr algn="r">
              <a:defRPr sz="1200"/>
            </a:lvl1pPr>
          </a:lstStyle>
          <a:p>
            <a:fld id="{D6B9AC44-B4BA-4E56-AC07-55C7C9CE489E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1087438"/>
            <a:ext cx="5213350" cy="2932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301" tIns="43152" rIns="86301" bIns="431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1145" y="4184318"/>
            <a:ext cx="5129136" cy="3423534"/>
          </a:xfrm>
          <a:prstGeom prst="rect">
            <a:avLst/>
          </a:prstGeom>
        </p:spPr>
        <p:txBody>
          <a:bodyPr vert="horz" lIns="86301" tIns="43152" rIns="86301" bIns="431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258446"/>
            <a:ext cx="2778283" cy="436244"/>
          </a:xfrm>
          <a:prstGeom prst="rect">
            <a:avLst/>
          </a:prstGeom>
        </p:spPr>
        <p:txBody>
          <a:bodyPr vert="horz" lIns="86301" tIns="43152" rIns="86301" bIns="431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31656" y="8258446"/>
            <a:ext cx="2778283" cy="436244"/>
          </a:xfrm>
          <a:prstGeom prst="rect">
            <a:avLst/>
          </a:prstGeom>
        </p:spPr>
        <p:txBody>
          <a:bodyPr vert="horz" lIns="86301" tIns="43152" rIns="86301" bIns="43152" rtlCol="0" anchor="b"/>
          <a:lstStyle>
            <a:lvl1pPr algn="r">
              <a:defRPr sz="1200"/>
            </a:lvl1pPr>
          </a:lstStyle>
          <a:p>
            <a:fld id="{C1D2B9B3-E3E8-4596-9E49-0C0BD9267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77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731838"/>
            <a:ext cx="6508750" cy="3660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747777" y="4636581"/>
            <a:ext cx="5982208" cy="4392549"/>
          </a:xfrm>
          <a:prstGeom prst="rect">
            <a:avLst/>
          </a:prstGeom>
        </p:spPr>
        <p:txBody>
          <a:bodyPr spcFirstLastPara="1" wrap="square" lIns="98473" tIns="98473" rIns="98473" bIns="98473" anchor="t" anchorCtr="0">
            <a:noAutofit/>
          </a:bodyPr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B9B3-E3E8-4596-9E49-0C0BD92677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2B9B3-E3E8-4596-9E49-0C0BD92677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6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2B9B3-E3E8-4596-9E49-0C0BD92677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2B9B3-E3E8-4596-9E49-0C0BD92677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9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2B9B3-E3E8-4596-9E49-0C0BD92677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2B9B3-E3E8-4596-9E49-0C0BD92677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0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2B9B3-E3E8-4596-9E49-0C0BD92677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1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709945" y="4458997"/>
            <a:ext cx="5679566" cy="422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81" tIns="94181" rIns="94181" bIns="9418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5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869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200" cy="16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200" cy="1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95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613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00" y="1378873"/>
            <a:ext cx="10747600" cy="4797561"/>
          </a:xfrm>
        </p:spPr>
        <p:txBody>
          <a:bodyPr/>
          <a:lstStyle>
            <a:lvl1pPr>
              <a:lnSpc>
                <a:spcPct val="125000"/>
              </a:lnSpc>
              <a:spcAft>
                <a:spcPts val="267"/>
              </a:spcAft>
              <a:defRPr sz="2667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>
              <a:lnSpc>
                <a:spcPct val="125000"/>
              </a:lnSpc>
              <a:spcAft>
                <a:spcPts val="267"/>
              </a:spcAft>
              <a:defRPr sz="24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>
              <a:lnSpc>
                <a:spcPct val="125000"/>
              </a:lnSpc>
              <a:spcAft>
                <a:spcPts val="267"/>
              </a:spcAft>
              <a:defRPr sz="2133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>
              <a:lnSpc>
                <a:spcPct val="125000"/>
              </a:lnSpc>
              <a:spcAft>
                <a:spcPts val="267"/>
              </a:spcAft>
              <a:defRPr sz="2133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>
              <a:lnSpc>
                <a:spcPct val="125000"/>
              </a:lnSpc>
              <a:spcAft>
                <a:spcPts val="267"/>
              </a:spcAft>
              <a:defRPr sz="2133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93;p16"/>
          <p:cNvSpPr/>
          <p:nvPr userDrawn="1"/>
        </p:nvSpPr>
        <p:spPr>
          <a:xfrm>
            <a:off x="0" y="-3032"/>
            <a:ext cx="12200144" cy="1161269"/>
          </a:xfrm>
          <a:prstGeom prst="rect">
            <a:avLst/>
          </a:prstGeom>
          <a:solidFill>
            <a:srgbClr val="0057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9" name="Google Shape;98;p16"/>
          <p:cNvCxnSpPr/>
          <p:nvPr userDrawn="1"/>
        </p:nvCxnSpPr>
        <p:spPr>
          <a:xfrm>
            <a:off x="606200" y="6309800"/>
            <a:ext cx="10979600" cy="0"/>
          </a:xfrm>
          <a:prstGeom prst="straightConnector1">
            <a:avLst/>
          </a:prstGeom>
          <a:noFill/>
          <a:ln w="9525" cap="flat" cmpd="sng">
            <a:solidFill>
              <a:srgbClr val="0057A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Google Shape;99;p16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59019" y="6251139"/>
            <a:ext cx="1571100" cy="6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6200" y="-2117"/>
            <a:ext cx="10747600" cy="11599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49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1" name="Google Shape;21;p4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268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24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12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510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229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2000" cy="54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893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2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14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7939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t="27975" b="7236"/>
          <a:stretch/>
        </p:blipFill>
        <p:spPr>
          <a:xfrm>
            <a:off x="4267201" y="-11899"/>
            <a:ext cx="8026399" cy="693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9649" y="-11915"/>
            <a:ext cx="12291297" cy="6881833"/>
          </a:xfrm>
          <a:prstGeom prst="rect">
            <a:avLst/>
          </a:prstGeom>
          <a:noFill/>
          <a:ln>
            <a:noFill/>
          </a:ln>
          <a:effectLst>
            <a:outerShdw blurRad="157163" dist="47625" algn="bl" rotWithShape="0">
              <a:srgbClr val="000000">
                <a:alpha val="33000"/>
              </a:srgbClr>
            </a:outerShdw>
          </a:effectLst>
        </p:spPr>
      </p:pic>
      <p:sp>
        <p:nvSpPr>
          <p:cNvPr id="66" name="Google Shape;66;p13"/>
          <p:cNvSpPr txBox="1"/>
          <p:nvPr/>
        </p:nvSpPr>
        <p:spPr>
          <a:xfrm>
            <a:off x="379595" y="766148"/>
            <a:ext cx="697561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" sz="40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/>
                <a:sym typeface="Source Sans Pro Black"/>
              </a:rPr>
              <a:t>Sacramento County</a:t>
            </a:r>
          </a:p>
          <a:p>
            <a:pPr>
              <a:lnSpc>
                <a:spcPct val="80000"/>
              </a:lnSpc>
            </a:pPr>
            <a:r>
              <a:rPr lang="en" sz="40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/>
                <a:sym typeface="Source Sans Pro Black"/>
              </a:rPr>
              <a:t>Department of Airports</a:t>
            </a:r>
          </a:p>
          <a:p>
            <a:pPr>
              <a:lnSpc>
                <a:spcPct val="80000"/>
              </a:lnSpc>
            </a:pPr>
            <a:r>
              <a:rPr lang="en" sz="40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/>
                <a:sym typeface="Source Sans Pro Black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/>
                <a:sym typeface="Source Sans Pro Black"/>
              </a:rPr>
              <a:t>Insurance Brokerage Services for Construction Projects</a:t>
            </a:r>
          </a:p>
          <a:p>
            <a:pPr>
              <a:lnSpc>
                <a:spcPct val="80000"/>
              </a:lnSpc>
            </a:pPr>
            <a:endParaRPr lang="en-US" sz="4000" b="1" dirty="0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 Black"/>
              <a:sym typeface="Source Sans Pro Black"/>
            </a:endParaRP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/>
                <a:sym typeface="Source Sans Pro Black"/>
              </a:rPr>
              <a:t>Pre-Proposal Meeting</a:t>
            </a:r>
          </a:p>
        </p:txBody>
      </p:sp>
      <p:sp>
        <p:nvSpPr>
          <p:cNvPr id="67" name="Google Shape;67;p13"/>
          <p:cNvSpPr txBox="1"/>
          <p:nvPr/>
        </p:nvSpPr>
        <p:spPr>
          <a:xfrm>
            <a:off x="482465" y="5200565"/>
            <a:ext cx="3934551" cy="54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" sz="2400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SemiBold"/>
                <a:sym typeface="Source Sans Pro SemiBold"/>
              </a:rPr>
              <a:t>March 7, 2024</a:t>
            </a: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067" y="6036533"/>
            <a:ext cx="2095400" cy="821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51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9D001-6645-450D-1D0F-25A6459C5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9" t="3338" r="10625" b="752"/>
          <a:stretch/>
        </p:blipFill>
        <p:spPr>
          <a:xfrm>
            <a:off x="5402963" y="1325880"/>
            <a:ext cx="6149340" cy="4835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5770" y="-2117"/>
            <a:ext cx="11746230" cy="11939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SMForward Overview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A8772B-8667-4139-8A58-99CA14A34CB1}"/>
              </a:ext>
            </a:extLst>
          </p:cNvPr>
          <p:cNvSpPr txBox="1">
            <a:spLocks/>
          </p:cNvSpPr>
          <p:nvPr/>
        </p:nvSpPr>
        <p:spPr>
          <a:xfrm>
            <a:off x="692332" y="1191852"/>
            <a:ext cx="4464069" cy="536538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7 Major Projects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Terminal B Parking Garage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Pedestrian Walkway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Terminal A Exit Roadway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Consolidated GTC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Concourse B Expansion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Terminal A Expansion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CONRAC</a:t>
            </a:r>
          </a:p>
        </p:txBody>
      </p:sp>
    </p:spTree>
    <p:extLst>
      <p:ext uri="{BB962C8B-B14F-4D97-AF65-F5344CB8AC3E}">
        <p14:creationId xmlns:p14="http://schemas.microsoft.com/office/powerpoint/2010/main" val="408462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-2117"/>
            <a:ext cx="11734800" cy="11599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SMForward Contract Methods/Status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A8772B-8667-4139-8A58-99CA14A34CB1}"/>
              </a:ext>
            </a:extLst>
          </p:cNvPr>
          <p:cNvSpPr txBox="1">
            <a:spLocks/>
          </p:cNvSpPr>
          <p:nvPr/>
        </p:nvSpPr>
        <p:spPr>
          <a:xfrm>
            <a:off x="863782" y="1157818"/>
            <a:ext cx="6714308" cy="536538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Project Phase</a:t>
            </a:r>
          </a:p>
          <a:p>
            <a:pPr marL="460375" lvl="1"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Pedestrian Walkway - Awarded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Terminal B Parking Garage - Procurement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Terminal A Exit Roadway - Design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Consolidated GTC - Design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Concourse B Expansion - Programming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Terminal A Expansion - Programming</a:t>
            </a:r>
          </a:p>
          <a:p>
            <a:pPr marL="460375" lvl="1">
              <a:buClrTx/>
              <a:tabLst>
                <a:tab pos="460375" algn="l"/>
              </a:tabLst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CONRAC – Delivery Evaluation</a:t>
            </a:r>
          </a:p>
        </p:txBody>
      </p:sp>
    </p:spTree>
    <p:extLst>
      <p:ext uri="{BB962C8B-B14F-4D97-AF65-F5344CB8AC3E}">
        <p14:creationId xmlns:p14="http://schemas.microsoft.com/office/powerpoint/2010/main" val="310204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-2117"/>
            <a:ext cx="11734800" cy="13051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Scope of Work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A8772B-8667-4139-8A58-99CA14A34CB1}"/>
              </a:ext>
            </a:extLst>
          </p:cNvPr>
          <p:cNvSpPr txBox="1">
            <a:spLocks/>
          </p:cNvSpPr>
          <p:nvPr/>
        </p:nvSpPr>
        <p:spPr>
          <a:xfrm>
            <a:off x="231605" y="1157818"/>
            <a:ext cx="6771079" cy="206664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EA921-28A8-5CF4-A040-3E1C5227BF80}"/>
              </a:ext>
            </a:extLst>
          </p:cNvPr>
          <p:cNvSpPr txBox="1">
            <a:spLocks/>
          </p:cNvSpPr>
          <p:nvPr/>
        </p:nvSpPr>
        <p:spPr>
          <a:xfrm>
            <a:off x="548639" y="1383030"/>
            <a:ext cx="9612631" cy="478916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Insurance Program Design &amp; Marketing</a:t>
            </a:r>
          </a:p>
          <a:p>
            <a:pPr marL="857250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OCIP, OPPI, Best Practices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Risk Control &amp; Claims Management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Consultant Bidding Services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Administration Services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Safety Management (OCIP)</a:t>
            </a:r>
          </a:p>
          <a:p>
            <a:pPr marL="857250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Administration, Site Inspections, Training</a:t>
            </a:r>
          </a:p>
          <a:p>
            <a:pPr marL="457200" indent="-457200">
              <a:buAutoNum type="arabicPeriod"/>
            </a:pP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endParaRPr lang="en-US" sz="2400" b="1" dirty="0">
              <a:solidFill>
                <a:srgbClr val="0057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</a:pP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562" y="-2117"/>
            <a:ext cx="11710437" cy="1213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RQ&amp;E Milestones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A8772B-8667-4139-8A58-99CA14A34CB1}"/>
              </a:ext>
            </a:extLst>
          </p:cNvPr>
          <p:cNvSpPr txBox="1">
            <a:spLocks/>
          </p:cNvSpPr>
          <p:nvPr/>
        </p:nvSpPr>
        <p:spPr>
          <a:xfrm>
            <a:off x="481563" y="1092510"/>
            <a:ext cx="6591759" cy="576549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8F702-BEAF-5C7C-C0CF-8B7399F7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13" y="1335404"/>
            <a:ext cx="10072154" cy="355663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AB6F25-44F4-4862-A997-C1B106F7CA21}"/>
              </a:ext>
            </a:extLst>
          </p:cNvPr>
          <p:cNvSpPr txBox="1">
            <a:spLocks/>
          </p:cNvSpPr>
          <p:nvPr/>
        </p:nvSpPr>
        <p:spPr>
          <a:xfrm>
            <a:off x="1776662" y="4777740"/>
            <a:ext cx="8110288" cy="9877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OCIP Safety Manual:      AUGUST 30, 2024</a:t>
            </a: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</a:pP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4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2920" y="-2117"/>
            <a:ext cx="11689080" cy="12937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Submittal Requirements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D949C79-5B23-91BA-00FA-A652EBCF366E}"/>
              </a:ext>
            </a:extLst>
          </p:cNvPr>
          <p:cNvSpPr txBox="1">
            <a:spLocks/>
          </p:cNvSpPr>
          <p:nvPr/>
        </p:nvSpPr>
        <p:spPr>
          <a:xfrm>
            <a:off x="548639" y="1383030"/>
            <a:ext cx="9612631" cy="478916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7A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Statement of Qualifications 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Attachment 3:  Certification of Compliance Form</a:t>
            </a:r>
          </a:p>
          <a:p>
            <a:pPr marL="457200" indent="-457200">
              <a:buAutoNum type="arabicPeriod" startAt="3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Attachment 3-1:  Tax Delinquency and Felony Convictions Form</a:t>
            </a:r>
          </a:p>
          <a:p>
            <a:pPr marL="457200" indent="-457200">
              <a:buAutoNum type="arabicPeriod" startAt="3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Attachment 4:  Contractor Identification Form</a:t>
            </a:r>
          </a:p>
          <a:p>
            <a:pPr marL="457200" indent="-457200">
              <a:buAutoNum type="arabicPeriod" startAt="3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Audited Financial Statement</a:t>
            </a:r>
          </a:p>
          <a:p>
            <a:pPr marL="457200" indent="-457200">
              <a:buAutoNum type="arabicPeriod" startAt="3"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Attachment 5:  Proposed Fee Schedule Form</a:t>
            </a: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endParaRPr lang="en-US" sz="2400" b="1" dirty="0">
              <a:solidFill>
                <a:srgbClr val="0057A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</a:pP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</a:pP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3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530" y="-2116"/>
            <a:ext cx="11531470" cy="1148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BAE61-B199-6573-6F99-892778F5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83" y="1860232"/>
            <a:ext cx="10003577" cy="34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2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l="15469" t="12707" r="15771" b="1720"/>
          <a:stretch/>
        </p:blipFill>
        <p:spPr>
          <a:xfrm>
            <a:off x="-254000" y="-11899"/>
            <a:ext cx="4178299" cy="69334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7689701" y="33779"/>
            <a:ext cx="3804000" cy="142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r">
              <a:lnSpc>
                <a:spcPct val="80000"/>
              </a:lnSpc>
              <a:buSzPts val="3600"/>
            </a:pPr>
            <a:r>
              <a:rPr lang="en-US" sz="4800" dirty="0">
                <a:solidFill>
                  <a:srgbClr val="0057A8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Comments Questions</a:t>
            </a:r>
          </a:p>
        </p:txBody>
      </p:sp>
      <p:cxnSp>
        <p:nvCxnSpPr>
          <p:cNvPr id="76" name="Google Shape;76;p2"/>
          <p:cNvCxnSpPr>
            <a:cxnSpLocks/>
          </p:cNvCxnSpPr>
          <p:nvPr/>
        </p:nvCxnSpPr>
        <p:spPr>
          <a:xfrm>
            <a:off x="3924299" y="636097"/>
            <a:ext cx="7454801" cy="44943"/>
          </a:xfrm>
          <a:prstGeom prst="straightConnector1">
            <a:avLst/>
          </a:prstGeom>
          <a:noFill/>
          <a:ln w="9525" cap="flat" cmpd="sng">
            <a:solidFill>
              <a:srgbClr val="0057A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1493884"/>
      </p:ext>
    </p:extLst>
  </p:cSld>
  <p:clrMapOvr>
    <a:masterClrMapping/>
  </p:clrMapOvr>
</p:sld>
</file>

<file path=ppt/theme/theme1.xml><?xml version="1.0" encoding="utf-8"?>
<a:theme xmlns:a="http://schemas.openxmlformats.org/drawingml/2006/main" name="1_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ppt60BA.tmp</Template>
  <TotalTime>45217</TotalTime>
  <Words>178</Words>
  <Application>Microsoft Office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Gill Sans MT</vt:lpstr>
      <vt:lpstr>Merriweather</vt:lpstr>
      <vt:lpstr>Roboto</vt:lpstr>
      <vt:lpstr>Segoe UI Light</vt:lpstr>
      <vt:lpstr>Source Sans Pro</vt:lpstr>
      <vt:lpstr>Source Sans Pro Black</vt:lpstr>
      <vt:lpstr>1_Paradigm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McCoy. Connie</dc:creator>
  <cp:lastModifiedBy>Heather Hilgers</cp:lastModifiedBy>
  <cp:revision>126</cp:revision>
  <cp:lastPrinted>2024-03-07T19:52:39Z</cp:lastPrinted>
  <dcterms:created xsi:type="dcterms:W3CDTF">2022-06-16T21:02:16Z</dcterms:created>
  <dcterms:modified xsi:type="dcterms:W3CDTF">2024-03-07T22:52:21Z</dcterms:modified>
</cp:coreProperties>
</file>